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4" r:id="rId8"/>
    <p:sldId id="261" r:id="rId9"/>
    <p:sldId id="291" r:id="rId10"/>
    <p:sldId id="262" r:id="rId11"/>
    <p:sldId id="263" r:id="rId12"/>
    <p:sldId id="264" r:id="rId13"/>
    <p:sldId id="292" r:id="rId14"/>
    <p:sldId id="265" r:id="rId15"/>
    <p:sldId id="268" r:id="rId16"/>
    <p:sldId id="293" r:id="rId17"/>
    <p:sldId id="295" r:id="rId18"/>
    <p:sldId id="266" r:id="rId19"/>
    <p:sldId id="296" r:id="rId20"/>
    <p:sldId id="290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INTEGRATE</a:t>
            </a:r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 MICROSERVICE DEVELOPMENT </a:t>
            </a:r>
            <a:r>
              <a:rPr lang="en-US" sz="40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WITH ABP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  <a:b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endParaRPr lang="en-US" sz="28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tye.yaml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76000-7FC7-206F-AACC-48B28E7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4" y="1437089"/>
            <a:ext cx="4659889" cy="530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B0729-86A3-B5AD-EAD7-4851E4F6AE31}"/>
              </a:ext>
            </a:extLst>
          </p:cNvPr>
          <p:cNvSpPr txBox="1"/>
          <p:nvPr/>
        </p:nvSpPr>
        <p:spPr>
          <a:xfrm>
            <a:off x="5215637" y="2296500"/>
            <a:ext cx="2112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6">
                    <a:lumMod val="75000"/>
                  </a:schemeClr>
                </a:solidFill>
              </a:rPr>
              <a:t>.NET Projects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A7B93-F590-0123-A643-F8F71857AE01}"/>
              </a:ext>
            </a:extLst>
          </p:cNvPr>
          <p:cNvSpPr txBox="1"/>
          <p:nvPr/>
        </p:nvSpPr>
        <p:spPr>
          <a:xfrm>
            <a:off x="5283403" y="6013174"/>
            <a:ext cx="1746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accent5">
                    <a:lumMod val="75000"/>
                  </a:schemeClr>
                </a:solidFill>
              </a:rPr>
              <a:t>Containers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657D85-9E89-ECE3-5CB1-C88A048CD3A0}"/>
              </a:ext>
            </a:extLst>
          </p:cNvPr>
          <p:cNvCxnSpPr>
            <a:cxnSpLocks/>
          </p:cNvCxnSpPr>
          <p:nvPr/>
        </p:nvCxnSpPr>
        <p:spPr>
          <a:xfrm>
            <a:off x="5224007" y="2296500"/>
            <a:ext cx="210374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6A3D0D-B1B2-DF15-CBD5-69F00333AC06}"/>
              </a:ext>
            </a:extLst>
          </p:cNvPr>
          <p:cNvCxnSpPr>
            <a:cxnSpLocks/>
          </p:cNvCxnSpPr>
          <p:nvPr/>
        </p:nvCxnSpPr>
        <p:spPr>
          <a:xfrm>
            <a:off x="5215637" y="6013174"/>
            <a:ext cx="181433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50EC-4A51-F864-599A-8F62C108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862" y="3118898"/>
            <a:ext cx="3113598" cy="2526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Types: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.NET Project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Executable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CLI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4400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&gt; </a:t>
            </a:r>
            <a:r>
              <a:rPr lang="en-US" sz="4400" b="1" dirty="0" err="1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tye</a:t>
            </a:r>
            <a:r>
              <a:rPr lang="en-US" sz="4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 run --watch</a:t>
            </a:r>
            <a:endParaRPr lang="tr-TR" sz="4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tr-TR" sz="4400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tr-TR" sz="2400" u="sng" dirty="0">
                <a:ea typeface="Euclid Circular B" panose="020B0504000000000000" pitchFamily="34" charset="0"/>
                <a:cs typeface="Courier New" panose="02070309020205020404" pitchFamily="49" charset="0"/>
              </a:rPr>
              <a:t>other commands:</a:t>
            </a:r>
            <a:br>
              <a:rPr lang="tr-TR" sz="2400" dirty="0">
                <a:ea typeface="Euclid Circular B" panose="020B0504000000000000" pitchFamily="34" charset="0"/>
                <a:cs typeface="Courier New" panose="02070309020205020404" pitchFamily="49" charset="0"/>
              </a:rPr>
            </a:br>
            <a:r>
              <a:rPr lang="tr-TR" sz="2400" b="1" dirty="0">
                <a:latin typeface="Courier New" panose="02070309020205020404" pitchFamily="49" charset="0"/>
                <a:ea typeface="Euclid Circular B" panose="020B0504000000000000" pitchFamily="34" charset="0"/>
                <a:cs typeface="Courier New" panose="02070309020205020404" pitchFamily="49" charset="0"/>
              </a:rPr>
              <a:t>init, build, push, deploy, undeploy</a:t>
            </a:r>
            <a:endParaRPr lang="en-US" sz="2400" b="1" dirty="0">
              <a:latin typeface="Courier New" panose="02070309020205020404" pitchFamily="49" charset="0"/>
              <a:ea typeface="Euclid Circular B" panose="020B0504000000000000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Dashboard</a:t>
            </a:r>
            <a:b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http://localhost:8000</a:t>
            </a:r>
            <a:r>
              <a:rPr lang="tr-TR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585C5-7CEC-9549-0975-E56EF31D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" y="1824797"/>
            <a:ext cx="9845842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Demo: The Example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 dirty="0"/>
              <a:t>MVC</a:t>
            </a:r>
            <a:r>
              <a:rPr lang="en-US" sz="1400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sql server">
            <a:extLst>
              <a:ext uri="{FF2B5EF4-FFF2-40B4-BE49-F238E27FC236}">
                <a16:creationId xmlns:a16="http://schemas.microsoft.com/office/drawing/2014/main" id="{BF0179D8-C105-BC7C-A48A-CEA46543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18" y="368896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7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Demo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 start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(every time builds all): 60-70 seconds to run 10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Can only run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locally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Simple UI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No control on services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way to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stop / restart a single service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manually (only stop all)</a:t>
            </a:r>
          </a:p>
          <a:p>
            <a:pPr lvl="1"/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 information about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services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Lack of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documentation</a:t>
            </a: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Shortcomings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4890-F5D9-3BD8-2C5D-E62B38E2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9049" cy="4940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2CB1E-08B1-6BA7-0A54-ACEE88C2628C}"/>
              </a:ext>
            </a:extLst>
          </p:cNvPr>
          <p:cNvSpPr txBox="1"/>
          <p:nvPr/>
        </p:nvSpPr>
        <p:spPr>
          <a:xfrm>
            <a:off x="6434752" y="3429000"/>
            <a:ext cx="5389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 </a:t>
            </a:r>
            <a:r>
              <a:rPr lang="tr-TR" sz="2800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active development</a:t>
            </a:r>
            <a:r>
              <a:rPr lang="tr-TR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 GitHub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40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Volosoft)</a:t>
            </a:r>
            <a:endParaRPr lang="en-US" sz="20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What is ABP Studio?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 ABP-integrated desktop application for ABP developers.</a:t>
            </a:r>
          </a:p>
          <a:p>
            <a:pPr marL="0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Planned release date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Q3 of 2023.</a:t>
            </a:r>
            <a:b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tr-TR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new solutions &amp;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Install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/uninstall modules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Explore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solution and used modules in a high-level view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monolith-modular and microservice solution structures easier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multi-application / microservice solutions easily</a:t>
            </a:r>
          </a:p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Kubernetes-integrated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development environment</a:t>
            </a:r>
          </a:p>
          <a:p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3198-3B5A-47BE-4684-4D5EBC5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" r="865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Initial Features: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group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 or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services with a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single-click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Overall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view: See the running services, incoming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request and exception counts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one.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 Requests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HTTP requests in the system as real-time, with all request and response details.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Exceptions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Exceptions in any service as real-time with the exception message and stacktrace, easily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filter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Logs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Show and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search 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 full logs of all applications</a:t>
            </a:r>
          </a:p>
          <a:p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Browse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Browse the application UI with the </a:t>
            </a:r>
            <a:r>
              <a:rPr lang="tr-TR" sz="1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built-in browser</a:t>
            </a:r>
            <a:r>
              <a:rPr lang="tr-TR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en-US" sz="16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7EA17F0-F0DC-E07D-55A4-19A837F8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9202"/>
            <a:ext cx="2349905" cy="574845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F89AF3B-EBD2-0423-64F3-4822FFF0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4845" cy="57484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FE70F93-F185-2114-3B33-2DBF0B0AD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21" y="2445727"/>
            <a:ext cx="570524" cy="57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6F50F-0ACE-B34B-9C4B-4C382BA9B8CA}"/>
              </a:ext>
            </a:extLst>
          </p:cNvPr>
          <p:cNvSpPr txBox="1"/>
          <p:nvPr/>
        </p:nvSpPr>
        <p:spPr>
          <a:xfrm>
            <a:off x="1593619" y="1793444"/>
            <a:ext cx="629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2007, Computer Engineering, </a:t>
            </a:r>
            <a:r>
              <a:rPr lang="en-US" dirty="0" err="1"/>
              <a:t>Sakarya</a:t>
            </a:r>
            <a:r>
              <a:rPr lang="en-US" dirty="0"/>
              <a:t>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2F27A-60ED-6AED-27F0-2AAEF61BE66E}"/>
              </a:ext>
            </a:extLst>
          </p:cNvPr>
          <p:cNvSpPr txBox="1"/>
          <p:nvPr/>
        </p:nvSpPr>
        <p:spPr>
          <a:xfrm>
            <a:off x="1593618" y="2546323"/>
            <a:ext cx="726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2007 - 2015: Software developer, software architect, 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A7E45-FD16-64DE-F20B-CA75D30D3E9A}"/>
              </a:ext>
            </a:extLst>
          </p:cNvPr>
          <p:cNvSpPr txBox="1"/>
          <p:nvPr/>
        </p:nvSpPr>
        <p:spPr>
          <a:xfrm>
            <a:off x="3399890" y="3401958"/>
            <a:ext cx="55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2016 - ∞: Co-founder, software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AEA4F-0156-9F75-A256-C1E38BB23E5C}"/>
              </a:ext>
            </a:extLst>
          </p:cNvPr>
          <p:cNvSpPr txBox="1"/>
          <p:nvPr/>
        </p:nvSpPr>
        <p:spPr>
          <a:xfrm>
            <a:off x="2703444" y="4239531"/>
            <a:ext cx="615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2013 - ∞: Lead developer of the open source ABP Framework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DE0B14-485A-9ED9-8F61-00E6F7BB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7716"/>
            <a:ext cx="570524" cy="570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DEBBC-8835-939C-11E7-3B30C54E9CE4}"/>
              </a:ext>
            </a:extLst>
          </p:cNvPr>
          <p:cNvSpPr txBox="1"/>
          <p:nvPr/>
        </p:nvSpPr>
        <p:spPr>
          <a:xfrm>
            <a:off x="1523382" y="5006151"/>
            <a:ext cx="744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Multi-threading, distributed systems, OOP, DDD, software architectures..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FBA65-A644-1E60-CEC9-19A1C91C2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53" y="390996"/>
            <a:ext cx="3027844" cy="6177614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8C2DE39-FD60-342E-CB34-A01B8DA49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62755"/>
            <a:ext cx="570524" cy="570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93B491-21EE-AC3B-FCE5-0C2803BA89AC}"/>
              </a:ext>
            </a:extLst>
          </p:cNvPr>
          <p:cNvSpPr txBox="1"/>
          <p:nvPr/>
        </p:nvSpPr>
        <p:spPr>
          <a:xfrm>
            <a:off x="1523382" y="5763351"/>
            <a:ext cx="6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active coder, mostly open source.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7CD63F2-CF85-66B5-F6E9-9D827FC05E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8110"/>
            <a:ext cx="1776130" cy="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D6ABC-AF7E-3211-9BCA-2A12F2A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 algn="ctr">
              <a:buNone/>
            </a:pPr>
            <a:r>
              <a:rPr lang="tr-TR" sz="120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DEMO..!</a:t>
            </a:r>
            <a:endParaRPr lang="en-US" sz="12000" i="1" dirty="0">
              <a:solidFill>
                <a:srgbClr val="C00000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79" y="601744"/>
            <a:ext cx="7529208" cy="1338696"/>
          </a:xfrm>
        </p:spPr>
        <p:txBody>
          <a:bodyPr>
            <a:normAutofit/>
          </a:bodyPr>
          <a:lstStyle/>
          <a:p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endParaRPr lang="en-US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2A06-A230-133A-136A-AACE96B8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8" r="2118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79" y="2201958"/>
            <a:ext cx="6781800" cy="3451419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Connect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local machine to a local or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remote Kubernetes cluster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the services in your Kubernetes cluster with a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secure VPN tunnel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!</a:t>
            </a:r>
            <a:endParaRPr lang="tr-TR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Intercept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any service to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redirect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traffic to your </a:t>
            </a:r>
            <a:r>
              <a:rPr lang="tr-TR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 </a:t>
            </a:r>
            <a:r>
              <a:rPr lang="tr-TR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computer!</a:t>
            </a:r>
          </a:p>
          <a:p>
            <a:pPr marL="457200" lvl="1" indent="0">
              <a:buNone/>
            </a:pP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test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debug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your service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locally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your favourite </a:t>
            </a:r>
            <a:r>
              <a:rPr lang="tr-TR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IDE 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without caring about dependencies.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FB872-5900-BCA1-C211-E10AC34819E4}"/>
              </a:ext>
            </a:extLst>
          </p:cNvPr>
          <p:cNvSpPr txBox="1"/>
          <p:nvPr/>
        </p:nvSpPr>
        <p:spPr>
          <a:xfrm>
            <a:off x="4319079" y="5914895"/>
            <a:ext cx="748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### Save your local </a:t>
            </a:r>
            <a:r>
              <a:rPr lang="tr-TR" b="1" dirty="0">
                <a:solidFill>
                  <a:srgbClr val="FF0000"/>
                </a:solidFill>
              </a:rPr>
              <a:t>system resources </a:t>
            </a:r>
            <a:r>
              <a:rPr lang="tr-TR" dirty="0">
                <a:solidFill>
                  <a:srgbClr val="FF0000"/>
                </a:solidFill>
              </a:rPr>
              <a:t>(RAM, CPU, Disk, etc) and your </a:t>
            </a:r>
            <a:r>
              <a:rPr lang="tr-TR" b="1" dirty="0">
                <a:solidFill>
                  <a:srgbClr val="FF0000"/>
                </a:solidFill>
              </a:rPr>
              <a:t>time </a:t>
            </a:r>
            <a:r>
              <a:rPr lang="tr-TR" dirty="0">
                <a:solidFill>
                  <a:srgbClr val="FF0000"/>
                </a:solidFill>
              </a:rPr>
              <a:t>###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FB9D8F-39A2-CA3C-CED7-C4C16FFC8C30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563871" y="3727106"/>
            <a:ext cx="2572170" cy="309556"/>
          </a:xfrm>
          <a:prstGeom prst="bentConnector2">
            <a:avLst/>
          </a:prstGeom>
          <a:ln w="2540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46906D-223A-EC76-FA90-DE9637EF9BD1}"/>
              </a:ext>
            </a:extLst>
          </p:cNvPr>
          <p:cNvSpPr/>
          <p:nvPr/>
        </p:nvSpPr>
        <p:spPr>
          <a:xfrm>
            <a:off x="7305575" y="3562890"/>
            <a:ext cx="1150308" cy="647549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C143D3-E2D9-61A8-351D-B1BF3B871720}"/>
              </a:ext>
            </a:extLst>
          </p:cNvPr>
          <p:cNvSpPr/>
          <p:nvPr/>
        </p:nvSpPr>
        <p:spPr>
          <a:xfrm>
            <a:off x="6988695" y="4965475"/>
            <a:ext cx="1505690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>
                <a:solidFill>
                  <a:schemeClr val="tx1"/>
                </a:solidFill>
              </a:rPr>
              <a:t>VPN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EB267-2A4C-AB6E-1630-DED42B4DFB00}"/>
              </a:ext>
            </a:extLst>
          </p:cNvPr>
          <p:cNvSpPr/>
          <p:nvPr/>
        </p:nvSpPr>
        <p:spPr>
          <a:xfrm>
            <a:off x="9983991" y="4356795"/>
            <a:ext cx="1192629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br>
              <a:rPr lang="tr-TR" sz="36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it works?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400BE-225C-ACF4-6A10-B9C23DF0AD8B}"/>
              </a:ext>
            </a:extLst>
          </p:cNvPr>
          <p:cNvSpPr/>
          <p:nvPr/>
        </p:nvSpPr>
        <p:spPr>
          <a:xfrm>
            <a:off x="8229356" y="1775562"/>
            <a:ext cx="1916264" cy="3975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K8s Ingress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C51E2-00BB-1C64-7BF3-BD8B393D1768}"/>
              </a:ext>
            </a:extLst>
          </p:cNvPr>
          <p:cNvSpPr/>
          <p:nvPr/>
        </p:nvSpPr>
        <p:spPr>
          <a:xfrm>
            <a:off x="8229356" y="2389138"/>
            <a:ext cx="1916264" cy="3975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Web Application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56012-9CFF-5E9C-2652-81258AAD4E72}"/>
              </a:ext>
            </a:extLst>
          </p:cNvPr>
          <p:cNvSpPr/>
          <p:nvPr/>
        </p:nvSpPr>
        <p:spPr>
          <a:xfrm>
            <a:off x="8229356" y="3002714"/>
            <a:ext cx="1916264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API Gateway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7526D-CCD7-93C3-F65E-86539F1AF3DF}"/>
              </a:ext>
            </a:extLst>
          </p:cNvPr>
          <p:cNvSpPr/>
          <p:nvPr/>
        </p:nvSpPr>
        <p:spPr>
          <a:xfrm>
            <a:off x="8683245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Ordering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BAA6-E015-5BD6-2739-0CFCCCF4F4EC}"/>
              </a:ext>
            </a:extLst>
          </p:cNvPr>
          <p:cNvSpPr/>
          <p:nvPr/>
        </p:nvSpPr>
        <p:spPr>
          <a:xfrm>
            <a:off x="9984608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Identity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C9C65-30DB-875E-14E7-32E825ACE9AE}"/>
              </a:ext>
            </a:extLst>
          </p:cNvPr>
          <p:cNvSpPr/>
          <p:nvPr/>
        </p:nvSpPr>
        <p:spPr>
          <a:xfrm>
            <a:off x="7381882" y="3624241"/>
            <a:ext cx="1008486" cy="50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Product</a:t>
            </a:r>
            <a:br>
              <a:rPr lang="tr-TR" sz="1600" dirty="0"/>
            </a:br>
            <a:r>
              <a:rPr lang="tr-TR" sz="1200" dirty="0"/>
              <a:t>microservice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84761-EFD3-43E2-02E4-B79DCFDE2C3E}"/>
              </a:ext>
            </a:extLst>
          </p:cNvPr>
          <p:cNvSpPr/>
          <p:nvPr/>
        </p:nvSpPr>
        <p:spPr>
          <a:xfrm>
            <a:off x="8494385" y="4356795"/>
            <a:ext cx="1386206" cy="397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RabbitMQ</a:t>
            </a:r>
            <a:endParaRPr lang="en-US" sz="1600" dirty="0"/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407AC830-E398-04E7-A818-7C908DCC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93" y="4401844"/>
            <a:ext cx="310390" cy="32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redis logo">
            <a:extLst>
              <a:ext uri="{FF2B5EF4-FFF2-40B4-BE49-F238E27FC236}">
                <a16:creationId xmlns:a16="http://schemas.microsoft.com/office/drawing/2014/main" id="{C6D0B9D1-F982-3BCC-4523-B2D07788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05" y="438572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D690C3-3B14-E33B-3D8B-48F09C8225FB}"/>
              </a:ext>
            </a:extLst>
          </p:cNvPr>
          <p:cNvSpPr/>
          <p:nvPr/>
        </p:nvSpPr>
        <p:spPr>
          <a:xfrm>
            <a:off x="838200" y="1610922"/>
            <a:ext cx="2951898" cy="4510745"/>
          </a:xfrm>
          <a:prstGeom prst="rect">
            <a:avLst/>
          </a:prstGeom>
          <a:noFill/>
          <a:ln w="254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EF390B-E18F-F54A-C288-DF1F84D30E80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LOCAL DEVELOPER MACHINE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B0D70-AA34-B00C-3A1F-67B6549D15C2}"/>
              </a:ext>
            </a:extLst>
          </p:cNvPr>
          <p:cNvSpPr/>
          <p:nvPr/>
        </p:nvSpPr>
        <p:spPr>
          <a:xfrm>
            <a:off x="1009009" y="2007113"/>
            <a:ext cx="2610279" cy="588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Local </a:t>
            </a:r>
            <a:r>
              <a:rPr lang="tr-TR" sz="1600" b="1" dirty="0"/>
              <a:t>Product</a:t>
            </a:r>
            <a:r>
              <a:rPr lang="tr-TR" sz="1600" dirty="0"/>
              <a:t> microservice instance (in Visual Studio)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2138-21B6-A6FC-D241-11B4E378FEBB}"/>
              </a:ext>
            </a:extLst>
          </p:cNvPr>
          <p:cNvSpPr/>
          <p:nvPr/>
        </p:nvSpPr>
        <p:spPr>
          <a:xfrm>
            <a:off x="1009009" y="3510748"/>
            <a:ext cx="1707695" cy="588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dirty="0"/>
              <a:t>ABP STUDIO</a:t>
            </a:r>
            <a:endParaRPr lang="en-US" sz="1600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28A0E5F-34FA-4A74-491A-723CD8BA0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2" y="3591765"/>
            <a:ext cx="438831" cy="4382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89FEBF-4F1D-DAF6-DE87-1877B3315AAE}"/>
              </a:ext>
            </a:extLst>
          </p:cNvPr>
          <p:cNvSpPr/>
          <p:nvPr/>
        </p:nvSpPr>
        <p:spPr>
          <a:xfrm>
            <a:off x="6979120" y="4356795"/>
            <a:ext cx="1386206" cy="397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31E795A4-FB26-FCF0-CEA3-B1BD7D44C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5" y="4390349"/>
            <a:ext cx="1309106" cy="33026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DCAFEA9-7C06-EDB3-6D5D-61BFD5949B6C}"/>
              </a:ext>
            </a:extLst>
          </p:cNvPr>
          <p:cNvSpPr/>
          <p:nvPr/>
        </p:nvSpPr>
        <p:spPr>
          <a:xfrm>
            <a:off x="6711226" y="1610922"/>
            <a:ext cx="4642573" cy="4510745"/>
          </a:xfrm>
          <a:prstGeom prst="rect">
            <a:avLst/>
          </a:prstGeom>
          <a:noFill/>
          <a:ln w="254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BEBCE-1060-2F79-92AC-5E5DE418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68" y="1643022"/>
            <a:ext cx="608052" cy="5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9BD6D8-F447-160D-FD7C-3A087D2D9FC8}"/>
              </a:ext>
            </a:extLst>
          </p:cNvPr>
          <p:cNvSpPr txBox="1"/>
          <p:nvPr/>
        </p:nvSpPr>
        <p:spPr>
          <a:xfrm>
            <a:off x="11298163" y="1596877"/>
            <a:ext cx="461665" cy="1872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tr-TR" dirty="0"/>
              <a:t>Kubernetes Cluster</a:t>
            </a:r>
            <a:endParaRPr 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961A8-84DD-3408-327C-EC03B552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616" y="4913047"/>
            <a:ext cx="758091" cy="50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FED2E1C-ECA3-8B7F-E231-BA98BAD2C10C}"/>
              </a:ext>
            </a:extLst>
          </p:cNvPr>
          <p:cNvSpPr/>
          <p:nvPr/>
        </p:nvSpPr>
        <p:spPr>
          <a:xfrm>
            <a:off x="2004734" y="4969186"/>
            <a:ext cx="1574744" cy="397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WG VPN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729A25-CEF6-0AA6-415F-04D591649574}"/>
              </a:ext>
            </a:extLst>
          </p:cNvPr>
          <p:cNvSpPr/>
          <p:nvPr/>
        </p:nvSpPr>
        <p:spPr>
          <a:xfrm>
            <a:off x="6978876" y="5484996"/>
            <a:ext cx="3005116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Studio Client Proxy Server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0B424-F4C1-DDD2-520D-AC4D47BF68D2}"/>
              </a:ext>
            </a:extLst>
          </p:cNvPr>
          <p:cNvSpPr/>
          <p:nvPr/>
        </p:nvSpPr>
        <p:spPr>
          <a:xfrm>
            <a:off x="2004733" y="5507533"/>
            <a:ext cx="1586119" cy="3975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>
                <a:solidFill>
                  <a:schemeClr val="tx1"/>
                </a:solidFill>
              </a:rPr>
              <a:t>ABP Proxy Client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4D4E4-3201-3ADF-FA92-C7DB2A2DB172}"/>
              </a:ext>
            </a:extLst>
          </p:cNvPr>
          <p:cNvSpPr/>
          <p:nvPr/>
        </p:nvSpPr>
        <p:spPr>
          <a:xfrm>
            <a:off x="3773610" y="1717766"/>
            <a:ext cx="2951898" cy="4326899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000" b="1" dirty="0"/>
              <a:t>&lt;----- VPN TUNNEL -----&gt;</a:t>
            </a:r>
            <a:endParaRPr lang="en-US" sz="20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300AE-8913-A809-90CF-99DC0B160A31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3579478" y="5164257"/>
            <a:ext cx="3409216" cy="3712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FDB447-5772-7858-9C5D-79BBC1E7370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590852" y="5683779"/>
            <a:ext cx="3388024" cy="225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2A51F7D-286E-1CE2-6E99-8CA4AEF6014C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1198907" y="4132834"/>
            <a:ext cx="805827" cy="1573483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4092A5E-B0E8-B524-B863-46D506332642}"/>
              </a:ext>
            </a:extLst>
          </p:cNvPr>
          <p:cNvSpPr/>
          <p:nvPr/>
        </p:nvSpPr>
        <p:spPr>
          <a:xfrm>
            <a:off x="2358052" y="4430838"/>
            <a:ext cx="1211661" cy="3975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r-TR" sz="1600" b="1" dirty="0">
                <a:solidFill>
                  <a:schemeClr val="bg1"/>
                </a:solidFill>
              </a:rPr>
              <a:t>hosts</a:t>
            </a:r>
            <a:r>
              <a:rPr lang="tr-TR" sz="1600" dirty="0">
                <a:solidFill>
                  <a:schemeClr val="bg1"/>
                </a:solidFill>
              </a:rPr>
              <a:t> file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84F4AB14-7596-A6FC-76CA-4D61B95EE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3" y="4481900"/>
            <a:ext cx="290371" cy="290371"/>
          </a:xfrm>
          <a:prstGeom prst="rect">
            <a:avLst/>
          </a:prstGeom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973093D-B36F-0C02-9870-E69FED3D4715}"/>
              </a:ext>
            </a:extLst>
          </p:cNvPr>
          <p:cNvCxnSpPr>
            <a:cxnSpLocks/>
          </p:cNvCxnSpPr>
          <p:nvPr/>
        </p:nvCxnSpPr>
        <p:spPr>
          <a:xfrm>
            <a:off x="2547949" y="4132833"/>
            <a:ext cx="0" cy="291317"/>
          </a:xfrm>
          <a:prstGeom prst="straightConnector1">
            <a:avLst/>
          </a:prstGeom>
          <a:ln w="254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63D0E23-671A-F47A-0345-04583E2E6A73}"/>
              </a:ext>
            </a:extLst>
          </p:cNvPr>
          <p:cNvSpPr/>
          <p:nvPr/>
        </p:nvSpPr>
        <p:spPr>
          <a:xfrm>
            <a:off x="6843849" y="2532935"/>
            <a:ext cx="1224642" cy="8641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</a:t>
            </a:r>
          </a:p>
          <a:p>
            <a:pPr algn="ctr"/>
            <a:r>
              <a:rPr lang="tr-TR" sz="1600" dirty="0">
                <a:solidFill>
                  <a:schemeClr val="bg1"/>
                </a:solidFill>
              </a:rPr>
              <a:t>Interception </a:t>
            </a:r>
            <a:r>
              <a:rPr lang="tr-TR" sz="1400" dirty="0">
                <a:solidFill>
                  <a:schemeClr val="bg1"/>
                </a:solidFill>
              </a:rPr>
              <a:t>Proxy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BE773F52-278F-9FDE-6FDB-03C335128765}"/>
              </a:ext>
            </a:extLst>
          </p:cNvPr>
          <p:cNvSpPr/>
          <p:nvPr/>
        </p:nvSpPr>
        <p:spPr>
          <a:xfrm>
            <a:off x="1405288" y="2841130"/>
            <a:ext cx="2207457" cy="5221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bg1"/>
                </a:solidFill>
              </a:rPr>
              <a:t>Product Interception Client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41" name="Connector: Elbow 1040">
            <a:extLst>
              <a:ext uri="{FF2B5EF4-FFF2-40B4-BE49-F238E27FC236}">
                <a16:creationId xmlns:a16="http://schemas.microsoft.com/office/drawing/2014/main" id="{A859A370-616F-0A4C-6583-D2DF7BEE08F0}"/>
              </a:ext>
            </a:extLst>
          </p:cNvPr>
          <p:cNvCxnSpPr>
            <a:stCxn id="1037" idx="1"/>
          </p:cNvCxnSpPr>
          <p:nvPr/>
        </p:nvCxnSpPr>
        <p:spPr>
          <a:xfrm rot="10800000">
            <a:off x="7027245" y="3429001"/>
            <a:ext cx="278330" cy="457665"/>
          </a:xfrm>
          <a:prstGeom prst="bentConnector2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D1C15292-B290-D390-1AD1-A049458FA141}"/>
              </a:ext>
            </a:extLst>
          </p:cNvPr>
          <p:cNvCxnSpPr>
            <a:cxnSpLocks/>
            <a:endCxn id="1036" idx="3"/>
          </p:cNvCxnSpPr>
          <p:nvPr/>
        </p:nvCxnSpPr>
        <p:spPr>
          <a:xfrm flipH="1">
            <a:off x="3612745" y="3102198"/>
            <a:ext cx="3231104" cy="0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320E5CA6-D52C-5CDE-577B-B1783E369D12}"/>
              </a:ext>
            </a:extLst>
          </p:cNvPr>
          <p:cNvCxnSpPr>
            <a:cxnSpLocks/>
            <a:stCxn id="1036" idx="0"/>
          </p:cNvCxnSpPr>
          <p:nvPr/>
        </p:nvCxnSpPr>
        <p:spPr>
          <a:xfrm flipV="1">
            <a:off x="2509017" y="2595797"/>
            <a:ext cx="0" cy="245333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7F0E44EF-0806-A546-F0E9-5693C7953ED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87488" y="2173127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6CEC5A0D-9B2B-9E0A-B3B3-E4970D45848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87488" y="2786703"/>
            <a:ext cx="0" cy="21601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2B99374F-5D94-BB88-35D4-19C60DB48171}"/>
              </a:ext>
            </a:extLst>
          </p:cNvPr>
          <p:cNvCxnSpPr/>
          <p:nvPr/>
        </p:nvCxnSpPr>
        <p:spPr>
          <a:xfrm>
            <a:off x="8336351" y="3397067"/>
            <a:ext cx="0" cy="2271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3A6A183-D312-43D7-05B4-A2F15BA821A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187488" y="3400279"/>
            <a:ext cx="0" cy="22396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4B32E32D-1116-398B-2500-C8B79EC9CE14}"/>
              </a:ext>
            </a:extLst>
          </p:cNvPr>
          <p:cNvCxnSpPr>
            <a:cxnSpLocks/>
          </p:cNvCxnSpPr>
          <p:nvPr/>
        </p:nvCxnSpPr>
        <p:spPr>
          <a:xfrm>
            <a:off x="10047205" y="3429000"/>
            <a:ext cx="0" cy="195241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89579DC-0503-11C2-2E34-E82C2853E4C7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8390368" y="3878537"/>
            <a:ext cx="292877" cy="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554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267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2713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4146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10211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767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6376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603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Difficuties of a microservice development environment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Project Tye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Solution Runner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Studio: Kubernetes Tunnel</a:t>
            </a:r>
            <a:r>
              <a:rPr lang="tr-TR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(with demo)</a:t>
            </a:r>
            <a:endParaRPr lang="en-US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2038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8548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5997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0997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38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9284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1148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584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992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DIFFICULTIES OF A MICROSERVICE DEVELOPMENT ENVIRONMENT</a:t>
            </a:r>
            <a:endParaRPr lang="en-US" sz="40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73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Topic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188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Typical Microservice Solution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F446E-30DD-E319-0078-22FFE0141F7D}"/>
              </a:ext>
            </a:extLst>
          </p:cNvPr>
          <p:cNvSpPr/>
          <p:nvPr/>
        </p:nvSpPr>
        <p:spPr>
          <a:xfrm>
            <a:off x="1660850" y="427398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9F1BEC-4A7E-6E7D-4767-DD0E7A7281C8}"/>
              </a:ext>
            </a:extLst>
          </p:cNvPr>
          <p:cNvSpPr/>
          <p:nvPr/>
        </p:nvSpPr>
        <p:spPr>
          <a:xfrm>
            <a:off x="1660850" y="314180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</a:t>
            </a:r>
            <a:r>
              <a:rPr lang="tr-TR" sz="1400"/>
              <a:t>SPA</a:t>
            </a:r>
            <a:r>
              <a:rPr lang="en-US" sz="1400"/>
              <a:t>)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24165-272C-FC6E-3DEF-6FA2FD8DE917}"/>
              </a:ext>
            </a:extLst>
          </p:cNvPr>
          <p:cNvSpPr/>
          <p:nvPr/>
        </p:nvSpPr>
        <p:spPr>
          <a:xfrm>
            <a:off x="3717397" y="427027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F6B298-9E72-C264-4EFA-3B15A49FA654}"/>
              </a:ext>
            </a:extLst>
          </p:cNvPr>
          <p:cNvSpPr/>
          <p:nvPr/>
        </p:nvSpPr>
        <p:spPr>
          <a:xfrm>
            <a:off x="6153563" y="369735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Ordering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AA008B-B233-597A-C9C6-3836AF12E023}"/>
              </a:ext>
            </a:extLst>
          </p:cNvPr>
          <p:cNvSpPr/>
          <p:nvPr/>
        </p:nvSpPr>
        <p:spPr>
          <a:xfrm>
            <a:off x="6153564" y="275150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93389E-4960-1DDF-9BF1-EC13FB11713C}"/>
              </a:ext>
            </a:extLst>
          </p:cNvPr>
          <p:cNvSpPr/>
          <p:nvPr/>
        </p:nvSpPr>
        <p:spPr>
          <a:xfrm>
            <a:off x="6153564" y="462035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EEFE38-238F-812E-BE3D-569614C58D8C}"/>
              </a:ext>
            </a:extLst>
          </p:cNvPr>
          <p:cNvSpPr/>
          <p:nvPr/>
        </p:nvSpPr>
        <p:spPr>
          <a:xfrm>
            <a:off x="3717397" y="181070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60" name="Picture 6" descr="Image result for mongodb">
            <a:extLst>
              <a:ext uri="{FF2B5EF4-FFF2-40B4-BE49-F238E27FC236}">
                <a16:creationId xmlns:a16="http://schemas.microsoft.com/office/drawing/2014/main" id="{503AB696-8B69-3D18-8549-71E556E3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40" y="355164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sql server">
            <a:extLst>
              <a:ext uri="{FF2B5EF4-FFF2-40B4-BE49-F238E27FC236}">
                <a16:creationId xmlns:a16="http://schemas.microsoft.com/office/drawing/2014/main" id="{57D149FB-AC48-93ED-9F34-259F9D2B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460966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sql server">
            <a:extLst>
              <a:ext uri="{FF2B5EF4-FFF2-40B4-BE49-F238E27FC236}">
                <a16:creationId xmlns:a16="http://schemas.microsoft.com/office/drawing/2014/main" id="{094AC15A-D530-E2F7-2DA2-56B36D81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16" y="275899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699CE6-B957-4823-EBA4-2B7B5019091A}"/>
              </a:ext>
            </a:extLst>
          </p:cNvPr>
          <p:cNvSpPr/>
          <p:nvPr/>
        </p:nvSpPr>
        <p:spPr>
          <a:xfrm rot="5400000" flipH="1">
            <a:off x="8034027" y="3599398"/>
            <a:ext cx="2422524" cy="7267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    </a:t>
            </a:r>
            <a:r>
              <a:rPr lang="en-US" dirty="0"/>
              <a:t>Event Bus</a:t>
            </a:r>
          </a:p>
        </p:txBody>
      </p:sp>
      <p:pic>
        <p:nvPicPr>
          <p:cNvPr id="64" name="Picture 2" descr="Image result for rabbitmq logo">
            <a:extLst>
              <a:ext uri="{FF2B5EF4-FFF2-40B4-BE49-F238E27FC236}">
                <a16:creationId xmlns:a16="http://schemas.microsoft.com/office/drawing/2014/main" id="{CA0212F7-2196-DC04-8D40-758EAB14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676" y="425688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8689D4-8E9B-EE6F-397E-5907F5E85918}"/>
              </a:ext>
            </a:extLst>
          </p:cNvPr>
          <p:cNvSpPr txBox="1"/>
          <p:nvPr/>
        </p:nvSpPr>
        <p:spPr>
          <a:xfrm>
            <a:off x="8880629" y="490163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6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E3CD3D8-9CC5-A6C5-0B21-8774149B0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428725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D068772-3C24-4840-1183-0214EDD4B537}"/>
              </a:ext>
            </a:extLst>
          </p:cNvPr>
          <p:cNvSpPr/>
          <p:nvPr/>
        </p:nvSpPr>
        <p:spPr>
          <a:xfrm>
            <a:off x="3717397" y="31380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tr-TR" sz="1600" dirty="0"/>
              <a:t>API </a:t>
            </a:r>
            <a:r>
              <a:rPr lang="en-US" sz="1600" dirty="0"/>
              <a:t>Gateway</a:t>
            </a:r>
          </a:p>
        </p:txBody>
      </p:sp>
      <p:pic>
        <p:nvPicPr>
          <p:cNvPr id="6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4A661D2-3D60-17CD-BC65-D878D968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9" y="31550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255BC1C-5D6F-6546-E45B-1AA15785FB4D}"/>
              </a:ext>
            </a:extLst>
          </p:cNvPr>
          <p:cNvSpPr/>
          <p:nvPr/>
        </p:nvSpPr>
        <p:spPr>
          <a:xfrm>
            <a:off x="5002194" y="5512269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73" name="Picture 8" descr="Image result for elasticsearch logo">
            <a:extLst>
              <a:ext uri="{FF2B5EF4-FFF2-40B4-BE49-F238E27FC236}">
                <a16:creationId xmlns:a16="http://schemas.microsoft.com/office/drawing/2014/main" id="{1F3680A2-0DB2-3016-4F07-235AB47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93" y="5517091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B5A60B9-D381-A434-CBD7-253D3FC31428}"/>
              </a:ext>
            </a:extLst>
          </p:cNvPr>
          <p:cNvSpPr/>
          <p:nvPr/>
        </p:nvSpPr>
        <p:spPr>
          <a:xfrm>
            <a:off x="7459229" y="5512269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5" name="Picture 10" descr="Image result for kibana logo">
            <a:extLst>
              <a:ext uri="{FF2B5EF4-FFF2-40B4-BE49-F238E27FC236}">
                <a16:creationId xmlns:a16="http://schemas.microsoft.com/office/drawing/2014/main" id="{93B8E39C-5877-8B46-51A8-9706D631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60" y="5465207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4678A-BC8A-89F9-5CCA-2E376A9717EE}"/>
              </a:ext>
            </a:extLst>
          </p:cNvPr>
          <p:cNvSpPr/>
          <p:nvPr/>
        </p:nvSpPr>
        <p:spPr>
          <a:xfrm>
            <a:off x="2569753" y="5512268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77" name="Picture 12" descr="Image result for redis logo">
            <a:extLst>
              <a:ext uri="{FF2B5EF4-FFF2-40B4-BE49-F238E27FC236}">
                <a16:creationId xmlns:a16="http://schemas.microsoft.com/office/drawing/2014/main" id="{86123CB2-EA3D-9CE8-FC1A-DC5F41F3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82" y="5574407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3F3886-F4C1-A038-AE4F-F8C2DE13176F}"/>
              </a:ext>
            </a:extLst>
          </p:cNvPr>
          <p:cNvCxnSpPr>
            <a:cxnSpLocks/>
          </p:cNvCxnSpPr>
          <p:nvPr/>
        </p:nvCxnSpPr>
        <p:spPr>
          <a:xfrm>
            <a:off x="8352176" y="3145160"/>
            <a:ext cx="553674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19C1B75-7F89-A7BD-C700-754EB5EC570F}"/>
              </a:ext>
            </a:extLst>
          </p:cNvPr>
          <p:cNvCxnSpPr>
            <a:cxnSpLocks/>
            <a:stCxn id="56" idx="3"/>
            <a:endCxn id="63" idx="2"/>
          </p:cNvCxnSpPr>
          <p:nvPr/>
        </p:nvCxnSpPr>
        <p:spPr>
          <a:xfrm flipV="1">
            <a:off x="8352176" y="3962762"/>
            <a:ext cx="529749" cy="1143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4F9FF5-98A2-B1F3-647D-9DC5A242529E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52178" y="4897188"/>
            <a:ext cx="52601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5A7557B-408B-7B5E-E2CD-4E8B298B1DD2}"/>
              </a:ext>
            </a:extLst>
          </p:cNvPr>
          <p:cNvCxnSpPr>
            <a:stCxn id="68" idx="3"/>
            <a:endCxn id="57" idx="1"/>
          </p:cNvCxnSpPr>
          <p:nvPr/>
        </p:nvCxnSpPr>
        <p:spPr>
          <a:xfrm flipV="1">
            <a:off x="5620087" y="302833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946841-896E-0256-766C-CBEE526683E3}"/>
              </a:ext>
            </a:extLst>
          </p:cNvPr>
          <p:cNvCxnSpPr>
            <a:stCxn id="68" idx="3"/>
            <a:endCxn id="58" idx="1"/>
          </p:cNvCxnSpPr>
          <p:nvPr/>
        </p:nvCxnSpPr>
        <p:spPr>
          <a:xfrm>
            <a:off x="5620087" y="341492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555C9D-B57C-803E-AC3F-5450013ED6B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5620087" y="397419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2C2C4BF-CF50-0AF7-67AE-699E1DB9E1A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620087" y="454710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6056DA-E5B9-28DF-2FB6-15FF2DDF4E14}"/>
              </a:ext>
            </a:extLst>
          </p:cNvPr>
          <p:cNvCxnSpPr>
            <a:stCxn id="54" idx="3"/>
            <a:endCxn id="68" idx="1"/>
          </p:cNvCxnSpPr>
          <p:nvPr/>
        </p:nvCxnSpPr>
        <p:spPr>
          <a:xfrm flipV="1">
            <a:off x="3187646" y="341492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646F2C8-73D9-3E16-C00E-B6289221912B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3187646" y="454710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ltiple users silhouette - Free people icons">
            <a:extLst>
              <a:ext uri="{FF2B5EF4-FFF2-40B4-BE49-F238E27FC236}">
                <a16:creationId xmlns:a16="http://schemas.microsoft.com/office/drawing/2014/main" id="{FDC4843E-5493-696B-7E6D-5D464F462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4298610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(computing) - Wikipedia">
            <a:extLst>
              <a:ext uri="{FF2B5EF4-FFF2-40B4-BE49-F238E27FC236}">
                <a16:creationId xmlns:a16="http://schemas.microsoft.com/office/drawing/2014/main" id="{56C38037-978E-1523-304B-7C90759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" y="3138088"/>
            <a:ext cx="643482" cy="64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4CD745-59CC-0470-1258-0789D0C08E2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162888" y="3418574"/>
            <a:ext cx="497962" cy="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696240-4086-1444-6F49-0323740BB048}"/>
              </a:ext>
            </a:extLst>
          </p:cNvPr>
          <p:cNvCxnSpPr>
            <a:cxnSpLocks/>
          </p:cNvCxnSpPr>
          <p:nvPr/>
        </p:nvCxnSpPr>
        <p:spPr>
          <a:xfrm>
            <a:off x="1236692" y="4595588"/>
            <a:ext cx="424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uthentication icon PNG and SVG Vector Free Download">
            <a:extLst>
              <a:ext uri="{FF2B5EF4-FFF2-40B4-BE49-F238E27FC236}">
                <a16:creationId xmlns:a16="http://schemas.microsoft.com/office/drawing/2014/main" id="{4793F706-867C-2C5B-F8C9-6BDAB486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8" y="1866577"/>
            <a:ext cx="395308" cy="4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8" grpId="0" animBg="1"/>
      <p:bldP spid="72" grpId="0" animBg="1"/>
      <p:bldP spid="74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6DA10C-99A7-DA8D-B3E9-53FC19E260BE}"/>
              </a:ext>
            </a:extLst>
          </p:cNvPr>
          <p:cNvSpPr/>
          <p:nvPr/>
        </p:nvSpPr>
        <p:spPr>
          <a:xfrm>
            <a:off x="7311118" y="1610192"/>
            <a:ext cx="2836630" cy="49385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0CE1E9-B6BD-7005-B620-1EDC0D728316}"/>
              </a:ext>
            </a:extLst>
          </p:cNvPr>
          <p:cNvSpPr/>
          <p:nvPr/>
        </p:nvSpPr>
        <p:spPr>
          <a:xfrm>
            <a:off x="838200" y="1610922"/>
            <a:ext cx="2951898" cy="493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How to run a single service locally?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0FA39-1E6D-A2EB-D3A2-92361A5E8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482241"/>
            <a:ext cx="2707578" cy="1792986"/>
          </a:xfrm>
          <a:prstGeom prst="rect">
            <a:avLst/>
          </a:prstGeom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16E2F506-F280-6A01-7448-DE6CB6F4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82" y="586299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abbitmq logo">
            <a:extLst>
              <a:ext uri="{FF2B5EF4-FFF2-40B4-BE49-F238E27FC236}">
                <a16:creationId xmlns:a16="http://schemas.microsoft.com/office/drawing/2014/main" id="{0E375C1B-63D8-3A19-0DB1-02BB9B4B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77" y="4933931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elasticsearch logo">
            <a:extLst>
              <a:ext uri="{FF2B5EF4-FFF2-40B4-BE49-F238E27FC236}">
                <a16:creationId xmlns:a16="http://schemas.microsoft.com/office/drawing/2014/main" id="{957D11BC-2593-67D9-64BB-0186ABD7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4877312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kibana logo">
            <a:extLst>
              <a:ext uri="{FF2B5EF4-FFF2-40B4-BE49-F238E27FC236}">
                <a16:creationId xmlns:a16="http://schemas.microsoft.com/office/drawing/2014/main" id="{0F30A177-8AB7-1153-8666-33C9E5B6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74" y="5368678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redis logo">
            <a:extLst>
              <a:ext uri="{FF2B5EF4-FFF2-40B4-BE49-F238E27FC236}">
                <a16:creationId xmlns:a16="http://schemas.microsoft.com/office/drawing/2014/main" id="{0C015E5A-90BE-4551-0DC6-CB920A3A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6" y="603519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A27E7A-0C4B-26D9-E83C-6A4215C96A15}"/>
              </a:ext>
            </a:extLst>
          </p:cNvPr>
          <p:cNvSpPr/>
          <p:nvPr/>
        </p:nvSpPr>
        <p:spPr>
          <a:xfrm>
            <a:off x="7439382" y="2087610"/>
            <a:ext cx="2588534" cy="343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874DF-6316-73F8-3F72-2C37EE9742B9}"/>
              </a:ext>
            </a:extLst>
          </p:cNvPr>
          <p:cNvSpPr/>
          <p:nvPr/>
        </p:nvSpPr>
        <p:spPr>
          <a:xfrm>
            <a:off x="7439382" y="2961746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Customer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9F1B91-5D0D-D6E8-AED8-DA8C7982A414}"/>
              </a:ext>
            </a:extLst>
          </p:cNvPr>
          <p:cNvSpPr/>
          <p:nvPr/>
        </p:nvSpPr>
        <p:spPr>
          <a:xfrm>
            <a:off x="7439382" y="2524678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Product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5365A-0A2B-7109-062E-DDA5D4BC0B24}"/>
              </a:ext>
            </a:extLst>
          </p:cNvPr>
          <p:cNvSpPr txBox="1"/>
          <p:nvPr/>
        </p:nvSpPr>
        <p:spPr>
          <a:xfrm>
            <a:off x="838200" y="1638000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LOCAL DEVELOPER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9ED-E185-E824-74E6-551C00AEC7F2}"/>
              </a:ext>
            </a:extLst>
          </p:cNvPr>
          <p:cNvSpPr txBox="1"/>
          <p:nvPr/>
        </p:nvSpPr>
        <p:spPr>
          <a:xfrm>
            <a:off x="7414728" y="1627658"/>
            <a:ext cx="258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DEPENDENCIES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C699D-58F0-88EA-6EFC-A565370D8D35}"/>
              </a:ext>
            </a:extLst>
          </p:cNvPr>
          <p:cNvCxnSpPr>
            <a:stCxn id="7" idx="2"/>
          </p:cNvCxnSpPr>
          <p:nvPr/>
        </p:nvCxnSpPr>
        <p:spPr>
          <a:xfrm>
            <a:off x="2314149" y="4275227"/>
            <a:ext cx="0" cy="54057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9EB6BE-206A-4CBF-C6B0-3B2BDA38052C}"/>
              </a:ext>
            </a:extLst>
          </p:cNvPr>
          <p:cNvSpPr txBox="1"/>
          <p:nvPr/>
        </p:nvSpPr>
        <p:spPr>
          <a:xfrm>
            <a:off x="2379210" y="4346398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Run locally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5DB98-3CC0-75FC-B1D2-832671CFFEA3}"/>
              </a:ext>
            </a:extLst>
          </p:cNvPr>
          <p:cNvSpPr/>
          <p:nvPr/>
        </p:nvSpPr>
        <p:spPr>
          <a:xfrm>
            <a:off x="7439382" y="3835882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Identity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44C74-A394-3332-9FDB-056059AE25A5}"/>
              </a:ext>
            </a:extLst>
          </p:cNvPr>
          <p:cNvSpPr/>
          <p:nvPr/>
        </p:nvSpPr>
        <p:spPr>
          <a:xfrm>
            <a:off x="7439382" y="3398814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>
                <a:solidFill>
                  <a:schemeClr val="tx1"/>
                </a:solidFill>
              </a:rPr>
              <a:t>Saas </a:t>
            </a:r>
            <a:r>
              <a:rPr lang="en-US" sz="14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41EF-0FB0-422E-7E61-9996E9796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357" y="4812699"/>
            <a:ext cx="2707575" cy="1568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13872B-F2D9-7522-D6DC-D3AEEAD19396}"/>
              </a:ext>
            </a:extLst>
          </p:cNvPr>
          <p:cNvSpPr txBox="1"/>
          <p:nvPr/>
        </p:nvSpPr>
        <p:spPr>
          <a:xfrm>
            <a:off x="978151" y="1996990"/>
            <a:ext cx="2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400" b="1" dirty="0">
                <a:solidFill>
                  <a:srgbClr val="FFFF00"/>
                </a:solidFill>
              </a:rPr>
              <a:t>ORDERING SERVICE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4E4C8-8AC8-1EA7-07E1-F96AE5C919BF}"/>
              </a:ext>
            </a:extLst>
          </p:cNvPr>
          <p:cNvSpPr/>
          <p:nvPr/>
        </p:nvSpPr>
        <p:spPr>
          <a:xfrm>
            <a:off x="7440874" y="4268623"/>
            <a:ext cx="2588534" cy="343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i="1" dirty="0">
                <a:solidFill>
                  <a:schemeClr val="tx1"/>
                </a:solidFill>
              </a:rPr>
              <a:t>...other services...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AF21B91-921D-5535-0667-6CA3C16ADD86}"/>
              </a:ext>
            </a:extLst>
          </p:cNvPr>
          <p:cNvSpPr/>
          <p:nvPr/>
        </p:nvSpPr>
        <p:spPr>
          <a:xfrm>
            <a:off x="3799525" y="1655961"/>
            <a:ext cx="3502166" cy="3856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6456CB-B5F9-00B4-CC25-F2138D3D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96" y="2458655"/>
            <a:ext cx="3088223" cy="2321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How to make all these running </a:t>
            </a:r>
            <a:r>
              <a:rPr lang="tr-TR" sz="3200" b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easily</a:t>
            </a:r>
            <a:r>
              <a:rPr lang="tr-TR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...?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3" grpId="0" animBg="1"/>
      <p:bldP spid="15" grpId="0" animBg="1"/>
      <p:bldP spid="16" grpId="0" animBg="1"/>
      <p:bldP spid="17" grpId="0"/>
      <p:bldP spid="18" grpId="0"/>
      <p:bldP spid="21" grpId="0"/>
      <p:bldP spid="3" grpId="0" animBg="1"/>
      <p:bldP spid="4" grpId="0" animBg="1"/>
      <p:bldP spid="14" grpId="0"/>
      <p:bldP spid="19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br>
              <a:rPr lang="tr-TR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320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endParaRPr lang="en-US" sz="320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Project Tye</a:t>
            </a:r>
            <a:r>
              <a:rPr lang="tr-TR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(by Microsoft)</a:t>
            </a:r>
            <a:br>
              <a:rPr lang="tr-TR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https://github.com/dotnet/tye</a:t>
            </a:r>
            <a:r>
              <a:rPr lang="tr-TR" sz="28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«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is a tool that makes developing, testing, and deploying microservices and distributed applications easier.</a:t>
            </a:r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»</a:t>
            </a:r>
          </a:p>
          <a:p>
            <a:pPr marL="0" indent="0">
              <a:buNone/>
            </a:pPr>
            <a:r>
              <a:rPr lang="tr-TR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Simplify microservices development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by making it easy 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Run many services </a:t>
            </a:r>
            <a:r>
              <a:rPr lang="en-US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one command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Use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dependencies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in containers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Discover addresses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of other services using simple conventions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Deploy 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.NET applications </a:t>
            </a:r>
            <a:r>
              <a:rPr lang="en-US" sz="2400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to Kubernetes</a:t>
            </a:r>
            <a:r>
              <a:rPr lang="en-US" sz="2400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 by: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Automatically </a:t>
            </a: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containerizing .NET applications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Generating Kubernetes manifests </a:t>
            </a:r>
            <a:r>
              <a:rPr lang="en-US" b="0" i="0" dirty="0">
                <a:solidFill>
                  <a:srgbClr val="292D33"/>
                </a:solidFill>
                <a:effectLst/>
                <a:latin typeface="Euclid Circular B" panose="020B0504000000000000"/>
              </a:rPr>
              <a:t>with minimal knowledge or configuration</a:t>
            </a:r>
          </a:p>
          <a:p>
            <a:pPr marL="0" indent="0">
              <a:buNone/>
            </a:pP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Tye: Components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6363" cy="4351338"/>
          </a:xfrm>
        </p:spPr>
        <p:txBody>
          <a:bodyPr/>
          <a:lstStyle/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tye.yaml file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CLI (Command-Line Interface)</a:t>
            </a:r>
          </a:p>
          <a:p>
            <a:r>
              <a:rPr lang="tr-TR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Tye Dashboard</a:t>
            </a:r>
          </a:p>
        </p:txBody>
      </p:sp>
    </p:spTree>
    <p:extLst>
      <p:ext uri="{BB962C8B-B14F-4D97-AF65-F5344CB8AC3E}">
        <p14:creationId xmlns:p14="http://schemas.microsoft.com/office/powerpoint/2010/main" val="416974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857</Words>
  <Application>Microsoft Office PowerPoint</Application>
  <PresentationFormat>Widescreen</PresentationFormat>
  <Paragraphs>186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Euclid Circular B</vt:lpstr>
      <vt:lpstr>Wingdings</vt:lpstr>
      <vt:lpstr>Office Theme</vt:lpstr>
      <vt:lpstr>KUBERNETES INTEGRATED MICROSERVICE DEVELOPMENT WITH ABP STUDIO</vt:lpstr>
      <vt:lpstr>About Me: Halil İbrahim Kalkan</vt:lpstr>
      <vt:lpstr>Agenda</vt:lpstr>
      <vt:lpstr>DIFFICULTIES OF A MICROSERVICE DEVELOPMENT ENVIRONMENT</vt:lpstr>
      <vt:lpstr>A Typical Microservice Solution</vt:lpstr>
      <vt:lpstr>How to run a single service locally?</vt:lpstr>
      <vt:lpstr>THE PROJECT TYE (by Microsoft)</vt:lpstr>
      <vt:lpstr>The Project Tye (by Microsoft) https://github.com/dotnet/tye </vt:lpstr>
      <vt:lpstr>Tye: Components</vt:lpstr>
      <vt:lpstr>tye.yaml</vt:lpstr>
      <vt:lpstr>Tye: CLI</vt:lpstr>
      <vt:lpstr>Tye: Dashboard http://localhost:8000 </vt:lpstr>
      <vt:lpstr>Demo: The Example Microservice Solution</vt:lpstr>
      <vt:lpstr>Tye: Demo</vt:lpstr>
      <vt:lpstr>Tye: Shortcomings</vt:lpstr>
      <vt:lpstr>Tye: Shortcomings</vt:lpstr>
      <vt:lpstr>ABP STUDIO (by Volosoft)</vt:lpstr>
      <vt:lpstr>What is ABP Studio?</vt:lpstr>
      <vt:lpstr>ABP Studio: Solution Runner</vt:lpstr>
      <vt:lpstr>ABP Studio: Solution Runner</vt:lpstr>
      <vt:lpstr>ABP Studio: Kubernetes Tunnel</vt:lpstr>
      <vt:lpstr>ABP Studio: Kubernetes Tunnel How it works?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  <vt:lpstr>Topic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71</cp:revision>
  <dcterms:created xsi:type="dcterms:W3CDTF">2022-02-27T10:42:11Z</dcterms:created>
  <dcterms:modified xsi:type="dcterms:W3CDTF">2023-05-01T18:29:00Z</dcterms:modified>
</cp:coreProperties>
</file>